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08" r:id="rId6"/>
    <p:sldId id="344" r:id="rId7"/>
    <p:sldId id="281" r:id="rId8"/>
    <p:sldId id="338" r:id="rId9"/>
    <p:sldId id="345" r:id="rId10"/>
    <p:sldId id="340" r:id="rId11"/>
    <p:sldId id="341" r:id="rId12"/>
    <p:sldId id="346" r:id="rId13"/>
    <p:sldId id="313" r:id="rId14"/>
    <p:sldId id="347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076"/>
  </p:normalViewPr>
  <p:slideViewPr>
    <p:cSldViewPr snapToGrid="0" showGuides="1">
      <p:cViewPr varScale="1">
        <p:scale>
          <a:sx n="119" d="100"/>
          <a:sy n="119" d="100"/>
        </p:scale>
        <p:origin x="8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as many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 of festivals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possible in 2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131" y="1188697"/>
            <a:ext cx="112771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A or B.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41740" y="120051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1E9F8E-F204-7F49-AD25-FE0903C525B7}"/>
              </a:ext>
            </a:extLst>
          </p:cNvPr>
          <p:cNvSpPr/>
          <p:nvPr/>
        </p:nvSpPr>
        <p:spPr>
          <a:xfrm>
            <a:off x="849916" y="1672298"/>
            <a:ext cx="10854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 A. </a:t>
            </a:r>
            <a:r>
              <a:rPr lang="en-US" sz="2400" dirty="0"/>
              <a:t>Did you go to the Lim Festival yesterday?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Are you go to the Lim Festival yesterday?</a:t>
            </a:r>
          </a:p>
          <a:p>
            <a:endParaRPr lang="en-US" sz="2400" dirty="0"/>
          </a:p>
          <a:p>
            <a:r>
              <a:rPr lang="en-US" sz="2400" b="1" dirty="0"/>
              <a:t>2.  A. </a:t>
            </a:r>
            <a:r>
              <a:rPr lang="en-US" sz="2400" dirty="0"/>
              <a:t>Are they always celebrate the festival in May?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Do they always celebrate the festival in May? </a:t>
            </a:r>
          </a:p>
          <a:p>
            <a:endParaRPr lang="en-US" sz="2400" dirty="0"/>
          </a:p>
          <a:p>
            <a:r>
              <a:rPr lang="en-US" sz="2400" b="1" dirty="0"/>
              <a:t>3.  A. </a:t>
            </a:r>
            <a:r>
              <a:rPr lang="en-US" sz="2400" dirty="0"/>
              <a:t>Will you wear a costume for Halloween? </a:t>
            </a:r>
          </a:p>
          <a:p>
            <a:r>
              <a:rPr lang="en-US" sz="2400" b="1" dirty="0"/>
              <a:t>      B. </a:t>
            </a:r>
            <a:r>
              <a:rPr lang="en-US" sz="2400" dirty="0"/>
              <a:t>Will do you wear a costume for Halloween?</a:t>
            </a:r>
          </a:p>
          <a:p>
            <a:endParaRPr lang="en-US" sz="2400" dirty="0"/>
          </a:p>
          <a:p>
            <a:r>
              <a:rPr lang="en-US" sz="2400" b="1" dirty="0"/>
              <a:t>4.  A. </a:t>
            </a:r>
            <a:r>
              <a:rPr lang="en-US" sz="2400" dirty="0"/>
              <a:t>Does he interested in joining the festival?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Is he interested in joining the festival?</a:t>
            </a:r>
          </a:p>
          <a:p>
            <a:endParaRPr lang="en-US" sz="2400" dirty="0"/>
          </a:p>
          <a:p>
            <a:r>
              <a:rPr lang="en-US" sz="2400" b="1" dirty="0"/>
              <a:t>5.  A. </a:t>
            </a:r>
            <a:r>
              <a:rPr lang="en-US" sz="2400" dirty="0"/>
              <a:t>Do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Did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29A36B-2A67-614A-934A-0B131F55254B}"/>
              </a:ext>
            </a:extLst>
          </p:cNvPr>
          <p:cNvSpPr/>
          <p:nvPr/>
        </p:nvSpPr>
        <p:spPr>
          <a:xfrm>
            <a:off x="1215615" y="1701595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66FC0B-7DB9-8342-8386-F3162F0B3CCF}"/>
              </a:ext>
            </a:extLst>
          </p:cNvPr>
          <p:cNvSpPr/>
          <p:nvPr/>
        </p:nvSpPr>
        <p:spPr>
          <a:xfrm>
            <a:off x="1215615" y="3227096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3BBBCB-B5BE-B24F-9A11-F0AC25627AC5}"/>
              </a:ext>
            </a:extLst>
          </p:cNvPr>
          <p:cNvSpPr/>
          <p:nvPr/>
        </p:nvSpPr>
        <p:spPr>
          <a:xfrm>
            <a:off x="1215615" y="3888611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7D0AA8-8E3F-064C-AAD1-83D06903E61F}"/>
              </a:ext>
            </a:extLst>
          </p:cNvPr>
          <p:cNvSpPr/>
          <p:nvPr/>
        </p:nvSpPr>
        <p:spPr>
          <a:xfrm>
            <a:off x="1215615" y="5380478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048D2A-3D35-E44A-A77B-961465F51C56}"/>
              </a:ext>
            </a:extLst>
          </p:cNvPr>
          <p:cNvSpPr/>
          <p:nvPr/>
        </p:nvSpPr>
        <p:spPr>
          <a:xfrm>
            <a:off x="1215615" y="6490715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131" y="1188697"/>
            <a:ext cx="112771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following questions about yourself.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41740" y="120051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833CB-3A8D-3D48-ACB6-8B064CEF140F}"/>
              </a:ext>
            </a:extLst>
          </p:cNvPr>
          <p:cNvSpPr/>
          <p:nvPr/>
        </p:nvSpPr>
        <p:spPr>
          <a:xfrm>
            <a:off x="797131" y="1827361"/>
            <a:ext cx="865635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1. </a:t>
            </a:r>
            <a:r>
              <a:rPr lang="en-US" sz="2800" dirty="0">
                <a:latin typeface="ChronicaPro"/>
              </a:rPr>
              <a:t>Are you interested in festivals?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2. </a:t>
            </a:r>
            <a:r>
              <a:rPr lang="en-US" sz="2800" dirty="0">
                <a:latin typeface="ChronicaPro"/>
              </a:rPr>
              <a:t>Do you eat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i="1" dirty="0">
                <a:latin typeface="ChronicaProBookIt"/>
              </a:rPr>
              <a:t> </a:t>
            </a:r>
            <a:r>
              <a:rPr lang="en-US" sz="2800" dirty="0">
                <a:latin typeface="ChronicaPro"/>
              </a:rPr>
              <a:t>at Tet?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3. </a:t>
            </a:r>
            <a:r>
              <a:rPr lang="en-US" sz="2800" dirty="0">
                <a:latin typeface="ChronicaPro"/>
              </a:rPr>
              <a:t>Can you cook any traditional food?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4. </a:t>
            </a:r>
            <a:r>
              <a:rPr lang="en-US" sz="2800" dirty="0">
                <a:latin typeface="ChronicaPro"/>
              </a:rPr>
              <a:t>Did you see a fireworks display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5. </a:t>
            </a:r>
            <a:r>
              <a:rPr lang="en-US" sz="2800" dirty="0">
                <a:latin typeface="ChronicaPro"/>
              </a:rPr>
              <a:t>Does your family gather together at Tet?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A new festival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409103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2037449"/>
            <a:ext cx="5337561" cy="408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Think of a new festival that you would like to celebrate. Discuss the following points: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Festival activities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Draw pictures of the new festival or cut out pictures from magazines.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festival to the class. </a:t>
            </a:r>
            <a:endParaRPr lang="en-US" sz="20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 for the best poster.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169" y="50451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938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169" y="408940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3" y="39963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7680" y="21400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20374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579" y="1817974"/>
            <a:ext cx="5828421" cy="359063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B01AEB-8287-9F49-A891-FE810D556956}"/>
              </a:ext>
            </a:extLst>
          </p:cNvPr>
          <p:cNvSpPr/>
          <p:nvPr/>
        </p:nvSpPr>
        <p:spPr>
          <a:xfrm>
            <a:off x="391169" y="5707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0AEC5-7008-1443-B0B2-7C3003EB5635}"/>
              </a:ext>
            </a:extLst>
          </p:cNvPr>
          <p:cNvSpPr txBox="1"/>
          <p:nvPr/>
        </p:nvSpPr>
        <p:spPr>
          <a:xfrm>
            <a:off x="430465" y="5601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A new festival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80311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9BCB6C7-B20C-4842-8CED-B55AFBFAC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714369"/>
              </p:ext>
            </p:extLst>
          </p:nvPr>
        </p:nvGraphicFramePr>
        <p:xfrm>
          <a:off x="2841038" y="2097363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33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143237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9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A new festival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Brainstorming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840" y="2692911"/>
            <a:ext cx="57653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revise the vocabulary related to the topic and lead in the next part of the lesson.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70701-3033-5346-9B1C-84D63511C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" y="2692911"/>
            <a:ext cx="3972100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59634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Circle the correct words or phrases in brackets.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1F29E-4699-3446-B98F-1FF915AA8375}"/>
              </a:ext>
            </a:extLst>
          </p:cNvPr>
          <p:cNvSpPr/>
          <p:nvPr/>
        </p:nvSpPr>
        <p:spPr>
          <a:xfrm>
            <a:off x="989673" y="1962833"/>
            <a:ext cx="9929339" cy="423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There wasn’t a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light / fireworks</a:t>
            </a:r>
            <a:r>
              <a:rPr lang="en-US" sz="2600" dirty="0">
                <a:latin typeface="ChronicaPro"/>
              </a:rPr>
              <a:t>) display on New Year’s Eve last year.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She was the best actress at the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Cannes Film Festival / music festival</a:t>
            </a:r>
            <a:r>
              <a:rPr lang="en-US" sz="2600" dirty="0">
                <a:latin typeface="ChronicaPro"/>
              </a:rPr>
              <a:t>) last year.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At Easter, children enjoy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painting / buying</a:t>
            </a:r>
            <a:r>
              <a:rPr lang="en-US" sz="2600" dirty="0">
                <a:latin typeface="ChronicaPro"/>
              </a:rPr>
              <a:t>) Easter eggs.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People prepare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moon cakes / candy apples</a:t>
            </a:r>
            <a:r>
              <a:rPr lang="en-US" sz="2600" dirty="0">
                <a:latin typeface="ChronicaPro"/>
              </a:rPr>
              <a:t>) for Halloween.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For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Thanksgiving / Tet</a:t>
            </a:r>
            <a:r>
              <a:rPr lang="en-US" sz="2600" dirty="0">
                <a:latin typeface="ChronicaPro"/>
              </a:rPr>
              <a:t>), people have a feast with turkey, cornbread, and sweet potatoes.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A119F4-312A-3349-8ED7-F6C2796D7319}"/>
              </a:ext>
            </a:extLst>
          </p:cNvPr>
          <p:cNvSpPr/>
          <p:nvPr/>
        </p:nvSpPr>
        <p:spPr>
          <a:xfrm>
            <a:off x="4496697" y="2162287"/>
            <a:ext cx="1366221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61387B-13BD-E248-8391-5C2F6A38A588}"/>
              </a:ext>
            </a:extLst>
          </p:cNvPr>
          <p:cNvSpPr/>
          <p:nvPr/>
        </p:nvSpPr>
        <p:spPr>
          <a:xfrm>
            <a:off x="5862918" y="2734230"/>
            <a:ext cx="2796988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700A9AC-083A-4A42-B73F-DB8D3F378B25}"/>
              </a:ext>
            </a:extLst>
          </p:cNvPr>
          <p:cNvSpPr/>
          <p:nvPr/>
        </p:nvSpPr>
        <p:spPr>
          <a:xfrm>
            <a:off x="4864251" y="3984629"/>
            <a:ext cx="1181548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8F117C-6CB3-5F45-B3E2-89039F5CC3B6}"/>
              </a:ext>
            </a:extLst>
          </p:cNvPr>
          <p:cNvSpPr/>
          <p:nvPr/>
        </p:nvSpPr>
        <p:spPr>
          <a:xfrm>
            <a:off x="5519571" y="4556572"/>
            <a:ext cx="1849417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D5D0E5-4FC2-D948-AA8E-E1D579A872B9}"/>
              </a:ext>
            </a:extLst>
          </p:cNvPr>
          <p:cNvSpPr/>
          <p:nvPr/>
        </p:nvSpPr>
        <p:spPr>
          <a:xfrm>
            <a:off x="2088777" y="5154706"/>
            <a:ext cx="1891552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458" y="1345770"/>
            <a:ext cx="111495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Complete each sentence by filling in the blank with a word or phrase in the box. </a:t>
            </a:r>
            <a:endParaRPr lang="en-US" sz="26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495314" y="2094156"/>
            <a:ext cx="9628094" cy="5056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floats            Bunny            lion dances            costumes            gathering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1E6A1-934A-B249-B211-2A6463009A45}"/>
              </a:ext>
            </a:extLst>
          </p:cNvPr>
          <p:cNvSpPr/>
          <p:nvPr/>
        </p:nvSpPr>
        <p:spPr>
          <a:xfrm>
            <a:off x="1081145" y="2786351"/>
            <a:ext cx="10456432" cy="363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best part of the Mid-Autumn Festival is the performance of </a:t>
            </a:r>
            <a:r>
              <a:rPr lang="en-US" sz="26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There are flower ____________ in the Tulip Festival.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We like to wear traditional ____________ at Tet.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One of the symbols of Easter is the Easter ____________.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Twins Day Festival is the largest ____________ for twins in the world.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B4D46-EE70-4541-B040-1FA70F789D8B}"/>
              </a:ext>
            </a:extLst>
          </p:cNvPr>
          <p:cNvSpPr txBox="1"/>
          <p:nvPr/>
        </p:nvSpPr>
        <p:spPr>
          <a:xfrm>
            <a:off x="1409253" y="3472599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A22C6-22BE-624D-A853-7E35A2C6718F}"/>
              </a:ext>
            </a:extLst>
          </p:cNvPr>
          <p:cNvSpPr txBox="1"/>
          <p:nvPr/>
        </p:nvSpPr>
        <p:spPr>
          <a:xfrm>
            <a:off x="4294096" y="4109533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F31E1-2246-FD4E-ADD4-DFF8CE5B7F99}"/>
              </a:ext>
            </a:extLst>
          </p:cNvPr>
          <p:cNvSpPr txBox="1"/>
          <p:nvPr/>
        </p:nvSpPr>
        <p:spPr>
          <a:xfrm>
            <a:off x="5294556" y="4700963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8ED5FA-47B7-2149-B6EA-A784E37E8D9F}"/>
              </a:ext>
            </a:extLst>
          </p:cNvPr>
          <p:cNvSpPr txBox="1"/>
          <p:nvPr/>
        </p:nvSpPr>
        <p:spPr>
          <a:xfrm>
            <a:off x="7252448" y="5303892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78E3AA-89AE-3846-841E-2B47F12F3B09}"/>
              </a:ext>
            </a:extLst>
          </p:cNvPr>
          <p:cNvSpPr txBox="1"/>
          <p:nvPr/>
        </p:nvSpPr>
        <p:spPr>
          <a:xfrm>
            <a:off x="6600305" y="5869332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  <p:extLst>
      <p:ext uri="{BB962C8B-B14F-4D97-AF65-F5344CB8AC3E}">
        <p14:creationId xmlns:p14="http://schemas.microsoft.com/office/powerpoint/2010/main" val="82381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7240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922</Words>
  <Application>Microsoft Macintosh PowerPoint</Application>
  <PresentationFormat>Widescreen</PresentationFormat>
  <Paragraphs>154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ChronicaPro</vt:lpstr>
      <vt:lpstr>ChronicaProBookIt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155</cp:revision>
  <dcterms:created xsi:type="dcterms:W3CDTF">2020-12-09T02:04:09Z</dcterms:created>
  <dcterms:modified xsi:type="dcterms:W3CDTF">2022-05-29T16:36:25Z</dcterms:modified>
</cp:coreProperties>
</file>